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1" r:id="rId3"/>
    <p:sldId id="306" r:id="rId4"/>
    <p:sldId id="290" r:id="rId5"/>
    <p:sldId id="304" r:id="rId6"/>
    <p:sldId id="295" r:id="rId7"/>
    <p:sldId id="305" r:id="rId8"/>
    <p:sldId id="292" r:id="rId9"/>
    <p:sldId id="293" r:id="rId10"/>
    <p:sldId id="294" r:id="rId11"/>
    <p:sldId id="296" r:id="rId12"/>
    <p:sldId id="297" r:id="rId13"/>
    <p:sldId id="303" r:id="rId14"/>
    <p:sldId id="298" r:id="rId15"/>
    <p:sldId id="299" r:id="rId16"/>
    <p:sldId id="300" r:id="rId17"/>
    <p:sldId id="301" r:id="rId18"/>
    <p:sldId id="30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1976"/>
    <a:srgbClr val="DD2384"/>
    <a:srgbClr val="3333FF"/>
    <a:srgbClr val="0000FF"/>
    <a:srgbClr val="6666FF"/>
    <a:srgbClr val="FF0066"/>
    <a:srgbClr val="1DE8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62" autoAdjust="0"/>
    <p:restoredTop sz="94660"/>
  </p:normalViewPr>
  <p:slideViewPr>
    <p:cSldViewPr>
      <p:cViewPr varScale="1">
        <p:scale>
          <a:sx n="86" d="100"/>
          <a:sy n="86" d="100"/>
        </p:scale>
        <p:origin x="9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rgbClr val="4B4BC8"/>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16016" y="2130425"/>
            <a:ext cx="3742184" cy="1470025"/>
          </a:xfrm>
        </p:spPr>
        <p:txBody>
          <a:bodyPr>
            <a:normAutofit/>
          </a:bodyPr>
          <a:lstStyle>
            <a:lvl1pPr algn="l">
              <a:defRPr sz="3200" b="1">
                <a:solidFill>
                  <a:srgbClr val="FFFFFF"/>
                </a:solidFill>
              </a:defRPr>
            </a:lvl1pPr>
          </a:lstStyle>
          <a:p>
            <a:r>
              <a:rPr lang="ru-RU" smtClean="0"/>
              <a:t>Образец заголовка</a:t>
            </a:r>
            <a:endParaRPr lang="en-US"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EDD15CD-E088-467A-9AAE-A9407733FC53}" type="datetimeFigureOut">
              <a:rPr lang="en-US" smtClean="0"/>
              <a:t>3/19/2025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4FB9548C-E78D-4F7E-8E46-B10565BE05D4}" type="slidenum">
              <a:rPr lang="en-US" smtClean="0"/>
              <a:t>‹#›</a:t>
            </a:fld>
            <a:endParaRPr lang="en-US"/>
          </a:p>
        </p:txBody>
      </p:sp>
      <p:pic>
        <p:nvPicPr>
          <p:cNvPr id="1026" name="Picture 2" descr="C:\Users\u10965\Desktop\CEB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1878013" cy="83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90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EDD15CD-E088-467A-9AAE-A9407733FC53}" type="datetimeFigureOut">
              <a:rPr lang="en-US" smtClean="0"/>
              <a:t>3/19/2025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1927167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EDD15CD-E088-467A-9AAE-A9407733FC53}" type="datetimeFigureOut">
              <a:rPr lang="en-US" smtClean="0"/>
              <a:t>3/19/2025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295411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343" t="25000" b="50000"/>
          <a:stretch/>
        </p:blipFill>
        <p:spPr bwMode="auto">
          <a:xfrm>
            <a:off x="0" y="6597352"/>
            <a:ext cx="9144000" cy="260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017"/>
            <a:ext cx="9144000" cy="506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бъект 2"/>
          <p:cNvSpPr>
            <a:spLocks noGrp="1"/>
          </p:cNvSpPr>
          <p:nvPr>
            <p:ph idx="1"/>
          </p:nvPr>
        </p:nvSpPr>
        <p:spPr/>
        <p:txBody>
          <a:bodyPr>
            <a:normAutofit/>
          </a:bodyPr>
          <a:lstStyle>
            <a:lvl1pPr>
              <a:defRPr sz="2600">
                <a:solidFill>
                  <a:schemeClr val="tx1"/>
                </a:solidFill>
              </a:defRPr>
            </a:lvl1pPr>
          </a:lstStyle>
          <a:p>
            <a:pPr lvl="0"/>
            <a:r>
              <a:rPr lang="ru-RU" smtClean="0"/>
              <a:t>Образец текста</a:t>
            </a:r>
          </a:p>
        </p:txBody>
      </p:sp>
      <p:sp>
        <p:nvSpPr>
          <p:cNvPr id="8" name="Заголовок 1"/>
          <p:cNvSpPr>
            <a:spLocks noGrp="1"/>
          </p:cNvSpPr>
          <p:nvPr>
            <p:ph type="title"/>
          </p:nvPr>
        </p:nvSpPr>
        <p:spPr>
          <a:xfrm>
            <a:off x="21516" y="-30016"/>
            <a:ext cx="8219256" cy="506690"/>
          </a:xfrm>
        </p:spPr>
        <p:txBody>
          <a:bodyPr>
            <a:noAutofit/>
          </a:bodyPr>
          <a:lstStyle>
            <a:lvl1pPr algn="l">
              <a:defRPr sz="3200" b="1" baseline="0">
                <a:solidFill>
                  <a:schemeClr val="bg1"/>
                </a:solidFill>
              </a:defRPr>
            </a:lvl1pPr>
          </a:lstStyle>
          <a:p>
            <a:pPr algn="l"/>
            <a:r>
              <a:rPr lang="ru-RU" sz="3200" smtClean="0"/>
              <a:t>Образец заголовка</a:t>
            </a:r>
            <a:endParaRPr lang="en-US" sz="32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5895279"/>
            <a:ext cx="13716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r="47919" b="52987"/>
          <a:stretch/>
        </p:blipFill>
        <p:spPr bwMode="auto">
          <a:xfrm>
            <a:off x="7524328" y="5445224"/>
            <a:ext cx="1619672" cy="141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0161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DD15CD-E088-467A-9AAE-A9407733FC53}" type="datetimeFigureOut">
              <a:rPr lang="en-US" smtClean="0"/>
              <a:t>3/19/2025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4256388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EDD15CD-E088-467A-9AAE-A9407733FC53}" type="datetimeFigureOut">
              <a:rPr lang="en-US" smtClean="0"/>
              <a:t>3/19/2025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2751196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EDD15CD-E088-467A-9AAE-A9407733FC53}" type="datetimeFigureOut">
              <a:rPr lang="en-US" smtClean="0"/>
              <a:t>3/19/2025</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338252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EDD15CD-E088-467A-9AAE-A9407733FC53}" type="datetimeFigureOut">
              <a:rPr lang="en-US" smtClean="0"/>
              <a:t>3/19/2025</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3197411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DD15CD-E088-467A-9AAE-A9407733FC53}" type="datetimeFigureOut">
              <a:rPr lang="en-US" smtClean="0"/>
              <a:t>3/19/2025</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81790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DD15CD-E088-467A-9AAE-A9407733FC53}" type="datetimeFigureOut">
              <a:rPr lang="en-US" smtClean="0"/>
              <a:t>3/19/2025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2159800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DD15CD-E088-467A-9AAE-A9407733FC53}" type="datetimeFigureOut">
              <a:rPr lang="en-US" smtClean="0"/>
              <a:t>3/19/2025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4FB9548C-E78D-4F7E-8E46-B10565BE05D4}" type="slidenum">
              <a:rPr lang="en-US" smtClean="0"/>
              <a:t>‹#›</a:t>
            </a:fld>
            <a:endParaRPr lang="en-US"/>
          </a:p>
        </p:txBody>
      </p:sp>
    </p:spTree>
    <p:extLst>
      <p:ext uri="{BB962C8B-B14F-4D97-AF65-F5344CB8AC3E}">
        <p14:creationId xmlns:p14="http://schemas.microsoft.com/office/powerpoint/2010/main" val="968774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D15CD-E088-467A-9AAE-A9407733FC53}" type="datetimeFigureOut">
              <a:rPr lang="en-US" smtClean="0"/>
              <a:t>3/19/2025</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9548C-E78D-4F7E-8E46-B10565BE05D4}" type="slidenum">
              <a:rPr lang="en-US" smtClean="0"/>
              <a:t>‹#›</a:t>
            </a:fld>
            <a:endParaRPr lang="en-US"/>
          </a:p>
        </p:txBody>
      </p:sp>
    </p:spTree>
    <p:extLst>
      <p:ext uri="{BB962C8B-B14F-4D97-AF65-F5344CB8AC3E}">
        <p14:creationId xmlns:p14="http://schemas.microsoft.com/office/powerpoint/2010/main" val="21615287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file:///\\ms.fbhua\NETLOGON\Scripts\OutlookSignature\Signatures\127.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2192" y="4797152"/>
            <a:ext cx="3373760" cy="461913"/>
          </a:xfrm>
        </p:spPr>
        <p:txBody>
          <a:bodyPr>
            <a:normAutofit fontScale="90000"/>
          </a:bodyPr>
          <a:lstStyle/>
          <a:p>
            <a:pPr algn="ctr"/>
            <a:r>
              <a:rPr lang="uk-UA" smtClean="0"/>
              <a:t>2025</a:t>
            </a:r>
            <a:endParaRPr lang="en-US" dirty="0"/>
          </a:p>
        </p:txBody>
      </p:sp>
      <p:sp>
        <p:nvSpPr>
          <p:cNvPr id="3" name="Заголовок 1"/>
          <p:cNvSpPr txBox="1">
            <a:spLocks/>
          </p:cNvSpPr>
          <p:nvPr/>
        </p:nvSpPr>
        <p:spPr>
          <a:xfrm>
            <a:off x="1771328" y="2501281"/>
            <a:ext cx="5825008" cy="121575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1" kern="1200">
                <a:solidFill>
                  <a:srgbClr val="FFFFFF"/>
                </a:solidFill>
                <a:latin typeface="+mj-lt"/>
                <a:ea typeface="+mj-ea"/>
                <a:cs typeface="+mj-cs"/>
              </a:defRPr>
            </a:lvl1pPr>
          </a:lstStyle>
          <a:p>
            <a:r>
              <a:rPr lang="uk-UA" smtClean="0"/>
              <a:t>Кодекс корпоративної етики</a:t>
            </a:r>
            <a:endParaRPr lang="en-US"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323528" y="548680"/>
            <a:ext cx="1447800" cy="666750"/>
          </a:xfrm>
          <a:prstGeom prst="rect">
            <a:avLst/>
          </a:prstGeom>
          <a:noFill/>
          <a:ln>
            <a:noFill/>
          </a:ln>
        </p:spPr>
      </p:pic>
    </p:spTree>
    <p:extLst>
      <p:ext uri="{BB962C8B-B14F-4D97-AF65-F5344CB8AC3E}">
        <p14:creationId xmlns:p14="http://schemas.microsoft.com/office/powerpoint/2010/main" val="52214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92696"/>
            <a:ext cx="8640960" cy="4968552"/>
          </a:xfrm>
        </p:spPr>
        <p:txBody>
          <a:bodyPr>
            <a:normAutofit fontScale="70000" lnSpcReduction="20000"/>
          </a:bodyPr>
          <a:lstStyle/>
          <a:p>
            <a:pPr marL="0" indent="0" algn="ctr">
              <a:buNone/>
            </a:pPr>
            <a:r>
              <a:rPr lang="uk-UA" b="1" i="1" dirty="0" smtClean="0">
                <a:solidFill>
                  <a:schemeClr val="tx2"/>
                </a:solidFill>
              </a:rPr>
              <a:t>Культура управління ризиками передбачає:</a:t>
            </a:r>
          </a:p>
          <a:p>
            <a:pPr algn="just">
              <a:buFont typeface="Wingdings" panose="05000000000000000000" pitchFamily="2" charset="2"/>
              <a:buChar char="Ø"/>
            </a:pPr>
            <a:r>
              <a:rPr lang="uk-UA" dirty="0">
                <a:solidFill>
                  <a:schemeClr val="tx2"/>
                </a:solidFill>
              </a:rPr>
              <a:t>дотримуватись визначених Банком принципів, правил, спрямованих на поінформованість усіх працівників Банку щодо процедур прийняття ризиків та управління </a:t>
            </a:r>
            <a:r>
              <a:rPr lang="uk-UA" dirty="0" smtClean="0">
                <a:solidFill>
                  <a:schemeClr val="tx2"/>
                </a:solidFill>
              </a:rPr>
              <a:t>ними;</a:t>
            </a:r>
          </a:p>
          <a:p>
            <a:pPr algn="just">
              <a:buFont typeface="Wingdings" panose="05000000000000000000" pitchFamily="2" charset="2"/>
              <a:buChar char="Ø"/>
            </a:pPr>
            <a:r>
              <a:rPr lang="uk-UA" dirty="0">
                <a:solidFill>
                  <a:schemeClr val="tx2"/>
                </a:solidFill>
              </a:rPr>
              <a:t>дотримання норм законодавства, відповідних стандартів професійних об’єднань, дія яких поширюється на Банк,  культури управління ризиками, Ураховуючи кодекс корпоративної етики</a:t>
            </a:r>
            <a:r>
              <a:rPr lang="uk-UA" dirty="0" smtClean="0">
                <a:solidFill>
                  <a:schemeClr val="tx2"/>
                </a:solidFill>
              </a:rPr>
              <a:t>;</a:t>
            </a:r>
          </a:p>
          <a:p>
            <a:pPr algn="just">
              <a:buFont typeface="Wingdings" panose="05000000000000000000" pitchFamily="2" charset="2"/>
              <a:buChar char="Ø"/>
            </a:pPr>
            <a:r>
              <a:rPr lang="uk-UA" dirty="0">
                <a:solidFill>
                  <a:schemeClr val="tx2"/>
                </a:solidFill>
              </a:rPr>
              <a:t>дотримання визначених Банком принципів, правил, спрямованих на поінформованість усіх працівників Банку щодо процедур прийняття ризиків та управління ними;</a:t>
            </a:r>
            <a:endParaRPr lang="en-US" dirty="0">
              <a:solidFill>
                <a:schemeClr val="tx2"/>
              </a:solidFill>
            </a:endParaRPr>
          </a:p>
          <a:p>
            <a:pPr algn="just">
              <a:buFont typeface="Wingdings" panose="05000000000000000000" pitchFamily="2" charset="2"/>
              <a:buChar char="Ø"/>
            </a:pPr>
            <a:r>
              <a:rPr lang="uk-UA" dirty="0" smtClean="0">
                <a:solidFill>
                  <a:schemeClr val="tx2"/>
                </a:solidFill>
              </a:rPr>
              <a:t>дотримання </a:t>
            </a:r>
            <a:r>
              <a:rPr lang="uk-UA" dirty="0">
                <a:solidFill>
                  <a:schemeClr val="tx2"/>
                </a:solidFill>
              </a:rPr>
              <a:t>корпоративних цінностей</a:t>
            </a:r>
            <a:r>
              <a:rPr lang="uk-UA" dirty="0" smtClean="0">
                <a:solidFill>
                  <a:schemeClr val="tx2"/>
                </a:solidFill>
              </a:rPr>
              <a:t>;</a:t>
            </a:r>
          </a:p>
          <a:p>
            <a:pPr algn="just">
              <a:buFont typeface="Wingdings" panose="05000000000000000000" pitchFamily="2" charset="2"/>
              <a:buChar char="Ø"/>
            </a:pPr>
            <a:r>
              <a:rPr lang="uk-UA" dirty="0">
                <a:solidFill>
                  <a:schemeClr val="tx2"/>
                </a:solidFill>
              </a:rPr>
              <a:t>розуміння керівниками та працівниками Банку їх ролі під час управління ризиками, обізнаність щодо ризиків та дотримання ризик-апетиту, а також відповідальність за порушення встановленого рівня ризик-апетиту;</a:t>
            </a:r>
            <a:endParaRPr lang="en-US" dirty="0">
              <a:solidFill>
                <a:schemeClr val="tx2"/>
              </a:solidFill>
            </a:endParaRPr>
          </a:p>
          <a:p>
            <a:pPr algn="just">
              <a:buFont typeface="Wingdings" panose="05000000000000000000" pitchFamily="2" charset="2"/>
              <a:buChar char="Ø"/>
            </a:pPr>
            <a:r>
              <a:rPr lang="uk-UA" dirty="0" smtClean="0">
                <a:solidFill>
                  <a:schemeClr val="tx2"/>
                </a:solidFill>
              </a:rPr>
              <a:t>забезпечення </a:t>
            </a:r>
            <a:r>
              <a:rPr lang="uk-UA" dirty="0">
                <a:solidFill>
                  <a:schemeClr val="tx2"/>
                </a:solidFill>
              </a:rPr>
              <a:t>керівниками Банку та підрозділів контролю, іншими працівниками Банку функціонування Банку в межах визначеної схильності до ризиків і лімітів ризику;</a:t>
            </a:r>
            <a:endParaRPr lang="en-US" dirty="0">
              <a:solidFill>
                <a:schemeClr val="tx2"/>
              </a:solidFill>
            </a:endParaRPr>
          </a:p>
          <a:p>
            <a:pPr algn="just">
              <a:buFont typeface="Wingdings" panose="05000000000000000000" pitchFamily="2" charset="2"/>
              <a:buChar char="Ø"/>
            </a:pPr>
            <a:r>
              <a:rPr lang="uk-UA" dirty="0" smtClean="0">
                <a:solidFill>
                  <a:schemeClr val="tx2"/>
                </a:solidFill>
              </a:rPr>
              <a:t>відповідальність </a:t>
            </a:r>
            <a:r>
              <a:rPr lang="uk-UA" dirty="0">
                <a:solidFill>
                  <a:schemeClr val="tx2"/>
                </a:solidFill>
              </a:rPr>
              <a:t>керівників Банку, керівників підрозділів контролю та інших працівників за неприйнятну поведінку;</a:t>
            </a:r>
            <a:endParaRPr lang="en-US" dirty="0">
              <a:solidFill>
                <a:schemeClr val="tx2"/>
              </a:solidFill>
            </a:endParaRPr>
          </a:p>
          <a:p>
            <a:endParaRPr lang="en-US"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dirty="0" smtClean="0"/>
              <a:t>Дотримання культури управління ризиками</a:t>
            </a:r>
            <a:endParaRPr lang="en-US"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300542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rmAutofit/>
          </a:bodyPr>
          <a:lstStyle/>
          <a:p>
            <a:pPr marL="0" indent="0" algn="just">
              <a:buNone/>
            </a:pPr>
            <a:r>
              <a:rPr lang="uk-UA" sz="1800" b="1" dirty="0">
                <a:solidFill>
                  <a:schemeClr val="tx2"/>
                </a:solidFill>
              </a:rPr>
              <a:t>Комплаєнс</a:t>
            </a:r>
            <a:r>
              <a:rPr lang="uk-UA" sz="1800" dirty="0">
                <a:solidFill>
                  <a:schemeClr val="tx2"/>
                </a:solidFill>
              </a:rPr>
              <a:t> – дотримання Банком вимог чинного законодавства України, нормативно-правових актів, ринкових стандартів, правил добросовісної конкуренції, правил корпоративної етики, внутрішніх нормативних та розпорядчих документів Банку та запобігання виникненню конфлікту інтересів. Усі працівники Банку повинні дотримуватись зазначених вимог, встановлених до діяльності Банку та до їх щоденної діяльності. У разі виявлення фактів/ознак неприйнятної поведінки або порушень в діяльності Банку, працівник Банку повинен повідомити про такі факти/ознаки до підрозділу комплаєнс відповідно до Політики конфіденційного повідомлення про неприйнятну поведінку/ порушення в діяльності АТ «КРЕДИТ ЄВРОПА БАНК»  (</a:t>
            </a:r>
            <a:r>
              <a:rPr lang="en-US" sz="1800" dirty="0">
                <a:solidFill>
                  <a:schemeClr val="tx2"/>
                </a:solidFill>
              </a:rPr>
              <a:t>whistleblowing policy</a:t>
            </a:r>
            <a:r>
              <a:rPr lang="uk-UA" sz="1800" dirty="0">
                <a:solidFill>
                  <a:schemeClr val="tx2"/>
                </a:solidFill>
              </a:rPr>
              <a:t>).</a:t>
            </a:r>
            <a:endParaRPr lang="en-US" sz="1800" dirty="0">
              <a:solidFill>
                <a:schemeClr val="tx2"/>
              </a:solidFill>
            </a:endParaRPr>
          </a:p>
          <a:p>
            <a:pPr algn="just">
              <a:buFont typeface="Wingdings" panose="05000000000000000000" pitchFamily="2" charset="2"/>
              <a:buChar char="Ø"/>
            </a:pPr>
            <a:r>
              <a:rPr lang="uk-UA" sz="1800" dirty="0" smtClean="0">
                <a:solidFill>
                  <a:schemeClr val="tx2"/>
                </a:solidFill>
              </a:rPr>
              <a:t>Усі </a:t>
            </a:r>
            <a:r>
              <a:rPr lang="uk-UA" sz="1800" dirty="0">
                <a:solidFill>
                  <a:schemeClr val="tx2"/>
                </a:solidFill>
              </a:rPr>
              <a:t>працівники в межах своїх компетенцій мають обов’язки та несуть відповідальність щодо виявлення та управління  комплаєнс-ризиками, які виникають або можуть виникнути у процесі діяльності Банку та своєчасне повідомлення підрозділу комплаєнс щодо таких ризиків.</a:t>
            </a:r>
            <a:endParaRPr lang="en-US" sz="1800" dirty="0">
              <a:solidFill>
                <a:schemeClr val="tx2"/>
              </a:solidFill>
            </a:endParaRPr>
          </a:p>
          <a:p>
            <a:pPr algn="just">
              <a:buFont typeface="Wingdings" panose="05000000000000000000" pitchFamily="2" charset="2"/>
              <a:buChar char="Ø"/>
            </a:pPr>
            <a:r>
              <a:rPr lang="uk-UA" sz="1800" dirty="0" smtClean="0">
                <a:solidFill>
                  <a:schemeClr val="tx2"/>
                </a:solidFill>
              </a:rPr>
              <a:t>Комплаєнс </a:t>
            </a:r>
            <a:r>
              <a:rPr lang="uk-UA" sz="1800" dirty="0">
                <a:solidFill>
                  <a:schemeClr val="tx2"/>
                </a:solidFill>
              </a:rPr>
              <a:t>ґрунтується на свідомій співпраці між працівниками Банку та підрозділом комплаєнс, що сприяє підвищенню ефективності діяльності працівників Банку в цілому та дозволяє здійснювати контроль за ефективністю заходів, спрямованих на зниження комплаєнс-ризиків</a:t>
            </a:r>
            <a:r>
              <a:rPr lang="uk-UA" sz="1800" dirty="0"/>
              <a:t>.</a:t>
            </a:r>
            <a:endParaRPr lang="en-US" sz="1800" dirty="0"/>
          </a:p>
          <a:p>
            <a:endParaRPr lang="en-US" sz="1800"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Комплаєнс</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86313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rmAutofit/>
          </a:bodyPr>
          <a:lstStyle/>
          <a:p>
            <a:pPr algn="just">
              <a:buFont typeface="Wingdings" panose="05000000000000000000" pitchFamily="2" charset="2"/>
              <a:buChar char="Ø"/>
            </a:pPr>
            <a:r>
              <a:rPr lang="uk-UA" sz="1800" dirty="0" smtClean="0">
                <a:solidFill>
                  <a:schemeClr val="tx2"/>
                </a:solidFill>
              </a:rPr>
              <a:t>Необхідно застосовувати </a:t>
            </a:r>
            <a:r>
              <a:rPr lang="uk-UA" sz="1800" dirty="0">
                <a:solidFill>
                  <a:schemeClr val="tx2"/>
                </a:solidFill>
              </a:rPr>
              <a:t>всі необхідні заходи для запобігання порушенню прав споживачів.</a:t>
            </a:r>
            <a:endParaRPr lang="en-US" sz="1800" dirty="0">
              <a:solidFill>
                <a:schemeClr val="tx2"/>
              </a:solidFill>
            </a:endParaRPr>
          </a:p>
          <a:p>
            <a:pPr algn="just">
              <a:buFont typeface="Wingdings" panose="05000000000000000000" pitchFamily="2" charset="2"/>
              <a:buChar char="Ø"/>
            </a:pPr>
            <a:r>
              <a:rPr lang="uk-UA" sz="1800" dirty="0" smtClean="0">
                <a:solidFill>
                  <a:schemeClr val="tx2"/>
                </a:solidFill>
              </a:rPr>
              <a:t>Відносини </a:t>
            </a:r>
            <a:r>
              <a:rPr lang="uk-UA" sz="1800" dirty="0">
                <a:solidFill>
                  <a:schemeClr val="tx2"/>
                </a:solidFill>
              </a:rPr>
              <a:t>з клієнтами/контрагентами на взаємній довірі, повазі і рівноправності та надає перевагу переговорам і пошуку компромісу у разі виникнення розбіжностей і суперечок.</a:t>
            </a:r>
            <a:endParaRPr lang="en-US" sz="1800" dirty="0">
              <a:solidFill>
                <a:schemeClr val="tx2"/>
              </a:solidFill>
            </a:endParaRPr>
          </a:p>
          <a:p>
            <a:pPr algn="just">
              <a:buFont typeface="Wingdings" panose="05000000000000000000" pitchFamily="2" charset="2"/>
              <a:buChar char="Ø"/>
            </a:pPr>
            <a:r>
              <a:rPr lang="uk-UA" sz="1800" dirty="0">
                <a:solidFill>
                  <a:schemeClr val="tx2"/>
                </a:solidFill>
              </a:rPr>
              <a:t>У разі надходження скарг від клієнтів, працівники Банку (у межах своїх повноважень) ретельно вивчають скаргу та здійснюють розслідування інциденту, після чого виконують необхідні дії для максимально швидкого вирішення проблеми</a:t>
            </a:r>
          </a:p>
          <a:p>
            <a:pPr algn="just">
              <a:buFont typeface="Wingdings" panose="05000000000000000000" pitchFamily="2" charset="2"/>
              <a:buChar char="Ø"/>
            </a:pPr>
            <a:r>
              <a:rPr lang="uk-UA" sz="1800" dirty="0" smtClean="0">
                <a:solidFill>
                  <a:schemeClr val="tx2"/>
                </a:solidFill>
              </a:rPr>
              <a:t>Клієнт</a:t>
            </a:r>
            <a:r>
              <a:rPr lang="uk-UA" sz="1800" dirty="0">
                <a:solidFill>
                  <a:schemeClr val="tx2"/>
                </a:solidFill>
              </a:rPr>
              <a:t>, який звернувся до будь-якого працівника Банку, має одержати вичерпну відповідь на своє запитання або, у разі неможливості надання відповіді, працівник Банку має надати чіткі рекомендації, до кого саме із працівників Банку Клієнт може звернутися та отримати необхідну консультацію та конкретну допомогу у вирішенні питання.</a:t>
            </a:r>
            <a:endParaRPr lang="en-US" sz="1800" dirty="0">
              <a:solidFill>
                <a:schemeClr val="tx2"/>
              </a:solidFill>
            </a:endParaRPr>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Запобігання порушення прав споживачі 1/1</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1850550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Autofit/>
          </a:bodyPr>
          <a:lstStyle/>
          <a:p>
            <a:pPr algn="just">
              <a:buFont typeface="Wingdings" panose="05000000000000000000" pitchFamily="2" charset="2"/>
              <a:buChar char="Ø"/>
            </a:pPr>
            <a:r>
              <a:rPr lang="uk-UA" sz="1800" dirty="0">
                <a:solidFill>
                  <a:schemeClr val="tx2"/>
                </a:solidFill>
              </a:rPr>
              <a:t>Банк забезпечує дотримання прав споживачів в умовах виконання встановлених норм та правил пруденційного, фінансового чи операційного характеру шляхом надання належного рівня послуг, а також шляхом забезпечення гарантії недоторканості прав споживачів фінансових послуг. </a:t>
            </a:r>
            <a:endParaRPr lang="en-US" sz="1800" dirty="0">
              <a:solidFill>
                <a:schemeClr val="tx2"/>
              </a:solidFill>
            </a:endParaRPr>
          </a:p>
          <a:p>
            <a:pPr algn="just">
              <a:buFont typeface="Wingdings" panose="05000000000000000000" pitchFamily="2" charset="2"/>
              <a:buChar char="Ø"/>
            </a:pPr>
            <a:r>
              <a:rPr lang="uk-UA" sz="1800" dirty="0">
                <a:solidFill>
                  <a:schemeClr val="tx2"/>
                </a:solidFill>
              </a:rPr>
              <a:t>Банк передбачає серйозне ставлення до усіх виявлених клієнтами незадоволень наданими послугами, в усній або в письмовій формі, незалежно від того, виправдані вони чи ні. Вони представляють собою можливість зміцнити відносини з клієнтами та усунути джерела незадоволення клієнтів. Скарги повинні розглядатися ефективно і в дружній обстановці. Безвідповідальність до розгляду скарг може завдати шкоди репутації Банку або навіть призвести до фінансового та/або правового ризику для Банку.</a:t>
            </a:r>
            <a:endParaRPr lang="en-US" sz="1800" dirty="0">
              <a:solidFill>
                <a:schemeClr val="tx2"/>
              </a:solidFill>
            </a:endParaRPr>
          </a:p>
          <a:p>
            <a:pPr algn="just">
              <a:buFont typeface="Wingdings" panose="05000000000000000000" pitchFamily="2" charset="2"/>
              <a:buChar char="Ø"/>
            </a:pPr>
            <a:r>
              <a:rPr lang="uk-UA" sz="1800" dirty="0">
                <a:solidFill>
                  <a:schemeClr val="tx2"/>
                </a:solidFill>
              </a:rPr>
              <a:t>Під час спілкування з клієнтами, будь-яку інформацію про послуги Банку потрібно надавати вичерпно та достовірно,  з урахуванням усіх аспектів, що стосуються відповідної послуги, незалежно від того, чи є такі аспекти негативними або позитивними. Усі маркетингові матеріали повинні бути чіткими, правдивими, збалансованими і достовірними, та відповідати чинному законодавству.</a:t>
            </a:r>
          </a:p>
          <a:p>
            <a:pPr algn="just">
              <a:buFont typeface="Wingdings" panose="05000000000000000000" pitchFamily="2" charset="2"/>
              <a:buChar char="Ø"/>
            </a:pPr>
            <a:r>
              <a:rPr lang="uk-UA" sz="1800" dirty="0">
                <a:solidFill>
                  <a:schemeClr val="tx2"/>
                </a:solidFill>
              </a:rPr>
              <a:t>Банк не надає платних послуг клієнтам, не обумовлених умовами договору, публічними правилами та тарифами Банку, без згоди Клієнта.</a:t>
            </a:r>
            <a:endParaRPr lang="en-US" sz="1800" dirty="0">
              <a:solidFill>
                <a:schemeClr val="tx2"/>
              </a:solidFill>
            </a:endParaRPr>
          </a:p>
          <a:p>
            <a:pPr>
              <a:buFont typeface="Wingdings" panose="05000000000000000000" pitchFamily="2" charset="2"/>
              <a:buChar char="Ø"/>
            </a:pPr>
            <a:endParaRPr lang="en-US" sz="2000" dirty="0"/>
          </a:p>
          <a:p>
            <a:pPr>
              <a:buFont typeface="Wingdings" panose="05000000000000000000" pitchFamily="2" charset="2"/>
              <a:buChar char="Ø"/>
            </a:pPr>
            <a:endParaRPr lang="en-US" sz="2000"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Запобігання порушення прав споживачі 1/2</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846723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rmAutofit/>
          </a:bodyPr>
          <a:lstStyle/>
          <a:p>
            <a:pPr marL="0" indent="0" algn="just">
              <a:buNone/>
            </a:pPr>
            <a:endParaRPr lang="uk-UA" sz="2000" dirty="0" smtClean="0">
              <a:solidFill>
                <a:schemeClr val="tx2"/>
              </a:solidFill>
            </a:endParaRPr>
          </a:p>
          <a:p>
            <a:pPr marL="0" indent="0" algn="just">
              <a:buNone/>
            </a:pPr>
            <a:r>
              <a:rPr lang="uk-UA" sz="1800" dirty="0" smtClean="0">
                <a:solidFill>
                  <a:schemeClr val="tx2"/>
                </a:solidFill>
              </a:rPr>
              <a:t>При </a:t>
            </a:r>
            <a:r>
              <a:rPr lang="uk-UA" sz="1800" dirty="0">
                <a:solidFill>
                  <a:schemeClr val="tx2"/>
                </a:solidFill>
              </a:rPr>
              <a:t>отриманні пропозиції про подарунок або отримані працівники Банку повинні діяти відповідно до Положення Банку «Про отримання та вручення подарунків</a:t>
            </a:r>
            <a:r>
              <a:rPr lang="uk-UA" sz="1800" dirty="0" smtClean="0">
                <a:solidFill>
                  <a:schemeClr val="tx2"/>
                </a:solidFill>
              </a:rPr>
              <a:t>».</a:t>
            </a:r>
          </a:p>
          <a:p>
            <a:pPr marL="0" indent="0" algn="just">
              <a:buNone/>
            </a:pPr>
            <a:endParaRPr lang="en-US" sz="1800" dirty="0">
              <a:solidFill>
                <a:schemeClr val="tx2"/>
              </a:solidFill>
            </a:endParaRPr>
          </a:p>
          <a:p>
            <a:pPr marL="0" indent="0">
              <a:buNone/>
            </a:pPr>
            <a:r>
              <a:rPr lang="uk-UA" sz="1800" u="sng" dirty="0">
                <a:solidFill>
                  <a:schemeClr val="tx2"/>
                </a:solidFill>
              </a:rPr>
              <a:t>Обмеження щодо подарурунків</a:t>
            </a:r>
            <a:r>
              <a:rPr lang="uk-UA" sz="1800" u="sng" dirty="0" smtClean="0">
                <a:solidFill>
                  <a:schemeClr val="tx2"/>
                </a:solidFill>
              </a:rPr>
              <a:t>:</a:t>
            </a:r>
          </a:p>
          <a:p>
            <a:pPr marL="0" indent="0">
              <a:buNone/>
            </a:pPr>
            <a:endParaRPr lang="en-US" sz="1800" u="sng" dirty="0">
              <a:solidFill>
                <a:schemeClr val="tx2"/>
              </a:solidFill>
            </a:endParaRPr>
          </a:p>
          <a:p>
            <a:pPr algn="just">
              <a:buFont typeface="Wingdings" panose="05000000000000000000" pitchFamily="2" charset="2"/>
              <a:buChar char="Ø"/>
            </a:pPr>
            <a:r>
              <a:rPr lang="uk-UA" sz="1800" dirty="0">
                <a:solidFill>
                  <a:schemeClr val="tx2"/>
                </a:solidFill>
              </a:rPr>
              <a:t>п</a:t>
            </a:r>
            <a:r>
              <a:rPr lang="uk-UA" sz="1800" dirty="0" smtClean="0">
                <a:solidFill>
                  <a:schemeClr val="tx2"/>
                </a:solidFill>
              </a:rPr>
              <a:t>рацівники </a:t>
            </a:r>
            <a:r>
              <a:rPr lang="uk-UA" sz="1800" dirty="0">
                <a:solidFill>
                  <a:schemeClr val="tx2"/>
                </a:solidFill>
              </a:rPr>
              <a:t>Банку не приймають подарунки від клієнтів, постачальників, партнерів Банку, які могли б:</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призвести до неформальних зобов’язань щодо клієнта або постачальника;</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спричинити виникненню конфлікту інтересів;</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негативно вплинути на якість виконання працівником його посадових обов’язків, неупередженість і незалежність у прийнятті рішень.</a:t>
            </a:r>
            <a:endParaRPr lang="en-US" sz="1800" dirty="0">
              <a:solidFill>
                <a:schemeClr val="tx2"/>
              </a:solidFill>
            </a:endParaRPr>
          </a:p>
          <a:p>
            <a:endParaRPr lang="en-US"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Дарування та отримання подарунків</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2736932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rmAutofit/>
          </a:bodyPr>
          <a:lstStyle/>
          <a:p>
            <a:pPr marL="0" indent="0" algn="just">
              <a:buNone/>
            </a:pPr>
            <a:endParaRPr lang="uk-UA" sz="2000" b="1" dirty="0" smtClean="0">
              <a:solidFill>
                <a:schemeClr val="tx2"/>
              </a:solidFill>
            </a:endParaRPr>
          </a:p>
          <a:p>
            <a:pPr marL="0" indent="0" algn="just">
              <a:buNone/>
            </a:pPr>
            <a:r>
              <a:rPr lang="uk-UA" sz="1800" b="1" dirty="0" smtClean="0">
                <a:solidFill>
                  <a:schemeClr val="tx2"/>
                </a:solidFill>
              </a:rPr>
              <a:t>Потенційний </a:t>
            </a:r>
            <a:r>
              <a:rPr lang="uk-UA" sz="1800" b="1" dirty="0">
                <a:solidFill>
                  <a:schemeClr val="tx2"/>
                </a:solidFill>
              </a:rPr>
              <a:t>конфлікт інтересів </a:t>
            </a:r>
            <a:r>
              <a:rPr lang="uk-UA" sz="1800" dirty="0">
                <a:solidFill>
                  <a:schemeClr val="tx2"/>
                </a:solidFill>
              </a:rPr>
              <a:t>- наявність у особи приватного інтересу у сфері, в якій вона виконує свої службові чи представницькі повноваження, що може вплинути на об'єктивність чи неупередженість прийняття нею рішень, або на вчинення чи невчинення дій під час виконання зазначених </a:t>
            </a:r>
            <a:r>
              <a:rPr lang="uk-UA" sz="1800" dirty="0" smtClean="0">
                <a:solidFill>
                  <a:schemeClr val="tx2"/>
                </a:solidFill>
              </a:rPr>
              <a:t>повноважень.</a:t>
            </a:r>
          </a:p>
          <a:p>
            <a:pPr marL="0" indent="0" algn="just">
              <a:buNone/>
            </a:pPr>
            <a:endParaRPr lang="en-US" sz="1800" dirty="0">
              <a:solidFill>
                <a:schemeClr val="tx2"/>
              </a:solidFill>
            </a:endParaRPr>
          </a:p>
          <a:p>
            <a:pPr marL="0" indent="0" algn="just">
              <a:buNone/>
            </a:pPr>
            <a:r>
              <a:rPr lang="uk-UA" sz="1800" b="1" dirty="0">
                <a:solidFill>
                  <a:schemeClr val="tx2"/>
                </a:solidFill>
              </a:rPr>
              <a:t>Реальний конфлікт інтересів </a:t>
            </a:r>
            <a:r>
              <a:rPr lang="uk-UA" sz="1800" dirty="0">
                <a:solidFill>
                  <a:schemeClr val="tx2"/>
                </a:solidFill>
              </a:rPr>
              <a:t>- суперечність між приватним інтересом особи та її службовими чи представницькими повноваженнями, що впливає на об'єктивність або неупередженість прийняття рішень, або на вчинення чи невчинення дій під час виконання зазначених повноважень.</a:t>
            </a:r>
            <a:endParaRPr lang="en-US" sz="1800" dirty="0">
              <a:solidFill>
                <a:schemeClr val="tx2"/>
              </a:solidFill>
            </a:endParaRPr>
          </a:p>
          <a:p>
            <a:endParaRPr lang="en-US" sz="2000"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Конфлікт інтересів</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2498048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544616"/>
          </a:xfrm>
        </p:spPr>
        <p:txBody>
          <a:bodyPr>
            <a:noAutofit/>
          </a:bodyPr>
          <a:lstStyle/>
          <a:p>
            <a:pPr marL="0" indent="0" algn="ctr">
              <a:buNone/>
            </a:pPr>
            <a:r>
              <a:rPr lang="ru-RU" sz="1800" b="1" dirty="0">
                <a:solidFill>
                  <a:schemeClr val="tx2"/>
                </a:solidFill>
              </a:rPr>
              <a:t>Банк підтримує культуру, у якій корупція є </a:t>
            </a:r>
            <a:r>
              <a:rPr lang="ru-RU" sz="1800" b="1" dirty="0" smtClean="0">
                <a:solidFill>
                  <a:schemeClr val="tx2"/>
                </a:solidFill>
              </a:rPr>
              <a:t>неприйнятною</a:t>
            </a:r>
          </a:p>
          <a:p>
            <a:pPr marL="0" indent="0" algn="just">
              <a:buNone/>
            </a:pPr>
            <a:endParaRPr lang="ru-RU" sz="1800" dirty="0" smtClean="0">
              <a:solidFill>
                <a:schemeClr val="tx2"/>
              </a:solidFill>
            </a:endParaRPr>
          </a:p>
          <a:p>
            <a:pPr marL="0" indent="0" algn="just">
              <a:buNone/>
            </a:pPr>
            <a:r>
              <a:rPr lang="uk-UA" sz="1800" dirty="0" smtClean="0">
                <a:solidFill>
                  <a:schemeClr val="tx2"/>
                </a:solidFill>
              </a:rPr>
              <a:t>Характерною </a:t>
            </a:r>
            <a:r>
              <a:rPr lang="uk-UA" sz="1800" dirty="0">
                <a:solidFill>
                  <a:schemeClr val="tx2"/>
                </a:solidFill>
              </a:rPr>
              <a:t>ознакою корупції є конфлікт між діями посадової особи та інтересами її працедавця або конфлікт між діями виборної особи й інтересами суспільства. Багато видів корупції аналогічні шахрайству, що здійснюється посадовою особою. </a:t>
            </a:r>
            <a:endParaRPr lang="uk-UA" sz="1800" dirty="0" smtClean="0">
              <a:solidFill>
                <a:schemeClr val="tx2"/>
              </a:solidFill>
            </a:endParaRPr>
          </a:p>
          <a:p>
            <a:pPr marL="0" indent="0" algn="just">
              <a:buNone/>
            </a:pPr>
            <a:endParaRPr lang="en-US" sz="1800" dirty="0">
              <a:solidFill>
                <a:schemeClr val="tx2"/>
              </a:solidFill>
            </a:endParaRPr>
          </a:p>
          <a:p>
            <a:pPr marL="0" indent="0" algn="just">
              <a:buNone/>
            </a:pPr>
            <a:r>
              <a:rPr lang="uk-UA" sz="1800" dirty="0">
                <a:solidFill>
                  <a:schemeClr val="tx2"/>
                </a:solidFill>
              </a:rPr>
              <a:t>До корупції може бути схильна будь-яка людина, що володіє дискреційними повноваженнями - повноваженнями щодо розподілу якихось ресурсів, що їй не належать, на свій розсуд (чиновник, депутат, суддя, співробітник правоохоронних органів, адміністратор, екзаменатор, лікар, службова чи посадова особа Банку тощо). Головним стимулом до корупції є можливість отримання економічного прибутку (ренти), зв'язаного з використанням владних повноважень, а головним стримувальним чинником - ризик викриття і покарання</a:t>
            </a: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Запобігання корупційним діям та хабарництву</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31929"/>
            <a:ext cx="1447800" cy="666750"/>
          </a:xfrm>
          <a:prstGeom prst="rect">
            <a:avLst/>
          </a:prstGeom>
          <a:noFill/>
          <a:ln>
            <a:noFill/>
          </a:ln>
        </p:spPr>
      </p:pic>
    </p:spTree>
    <p:extLst>
      <p:ext uri="{BB962C8B-B14F-4D97-AF65-F5344CB8AC3E}">
        <p14:creationId xmlns:p14="http://schemas.microsoft.com/office/powerpoint/2010/main" val="3717944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rmAutofit fontScale="70000" lnSpcReduction="20000"/>
          </a:bodyPr>
          <a:lstStyle/>
          <a:p>
            <a:pPr algn="just">
              <a:buFont typeface="Wingdings" panose="05000000000000000000" pitchFamily="2" charset="2"/>
              <a:buChar char="v"/>
            </a:pPr>
            <a:r>
              <a:rPr lang="uk-UA" dirty="0">
                <a:solidFill>
                  <a:schemeClr val="tx2"/>
                </a:solidFill>
              </a:rPr>
              <a:t>Кожен працівник зобов’язаний під час виконання своїх посадових обов’язків керуватися виключно інтересами Банку, а не своїми власними.</a:t>
            </a:r>
            <a:endParaRPr lang="en-US" dirty="0">
              <a:solidFill>
                <a:schemeClr val="tx2"/>
              </a:solidFill>
            </a:endParaRPr>
          </a:p>
          <a:p>
            <a:pPr algn="just">
              <a:buFont typeface="Wingdings" panose="05000000000000000000" pitchFamily="2" charset="2"/>
              <a:buChar char="v"/>
            </a:pPr>
            <a:r>
              <a:rPr lang="uk-UA" dirty="0">
                <a:solidFill>
                  <a:schemeClr val="tx2"/>
                </a:solidFill>
              </a:rPr>
              <a:t>Працівники Банку не здійснюють діяльності від імені Банку і за жодних обставин не використовують роботу в Банку з метою отримання несправедливих персональних </a:t>
            </a:r>
            <a:r>
              <a:rPr lang="uk-UA" dirty="0" smtClean="0">
                <a:solidFill>
                  <a:schemeClr val="tx2"/>
                </a:solidFill>
              </a:rPr>
              <a:t>переваг</a:t>
            </a:r>
            <a:r>
              <a:rPr lang="uk-UA" dirty="0">
                <a:solidFill>
                  <a:schemeClr val="tx2"/>
                </a:solidFill>
              </a:rPr>
              <a:t> </a:t>
            </a:r>
            <a:r>
              <a:rPr lang="uk-UA" dirty="0" smtClean="0">
                <a:solidFill>
                  <a:schemeClr val="tx2"/>
                </a:solidFill>
              </a:rPr>
              <a:t>або </a:t>
            </a:r>
            <a:r>
              <a:rPr lang="uk-UA" dirty="0">
                <a:solidFill>
                  <a:schemeClr val="tx2"/>
                </a:solidFill>
              </a:rPr>
              <a:t>надання таких переваг третім особам або, особам, які б могли негативно вплинути на репутацію Банку або в інший спосіб зашкодити його інтересам.</a:t>
            </a:r>
            <a:endParaRPr lang="en-US" dirty="0">
              <a:solidFill>
                <a:schemeClr val="tx2"/>
              </a:solidFill>
            </a:endParaRPr>
          </a:p>
          <a:p>
            <a:pPr algn="just">
              <a:buFont typeface="Wingdings" panose="05000000000000000000" pitchFamily="2" charset="2"/>
              <a:buChar char="v"/>
            </a:pPr>
            <a:r>
              <a:rPr lang="uk-UA" dirty="0">
                <a:solidFill>
                  <a:schemeClr val="tx2"/>
                </a:solidFill>
              </a:rPr>
              <a:t>З метою уникнення конфлікту інтересів працівники Банку повідомляють про поза банківську/політичну/громадську діяльність та бізнес-відносини поза межами Банку.</a:t>
            </a:r>
            <a:endParaRPr lang="en-US" dirty="0">
              <a:solidFill>
                <a:schemeClr val="tx2"/>
              </a:solidFill>
            </a:endParaRPr>
          </a:p>
          <a:p>
            <a:pPr marL="0" indent="0" algn="just">
              <a:buNone/>
            </a:pPr>
            <a:r>
              <a:rPr lang="uk-UA" dirty="0">
                <a:solidFill>
                  <a:schemeClr val="tx2"/>
                </a:solidFill>
              </a:rPr>
              <a:t>Банк встановлює систему управління конфліктами інтересів у відповідності до Політики запобігання конфліктам інтересів Банку на підставі наступних принципів:</a:t>
            </a:r>
            <a:endParaRPr lang="en-US" dirty="0">
              <a:solidFill>
                <a:schemeClr val="tx2"/>
              </a:solidFill>
            </a:endParaRPr>
          </a:p>
          <a:p>
            <a:pPr lvl="0" algn="just">
              <a:buFont typeface="Wingdings" panose="05000000000000000000" pitchFamily="2" charset="2"/>
              <a:buChar char="Ø"/>
            </a:pPr>
            <a:r>
              <a:rPr lang="uk-UA" dirty="0">
                <a:solidFill>
                  <a:schemeClr val="tx2"/>
                </a:solidFill>
              </a:rPr>
              <a:t>обов’язкове розкриття відомостей про реальний або потенційний конфлікт інтересів або ймовірність виникнення такого конфлікту;</a:t>
            </a:r>
            <a:endParaRPr lang="en-US" dirty="0">
              <a:solidFill>
                <a:schemeClr val="tx2"/>
              </a:solidFill>
            </a:endParaRPr>
          </a:p>
          <a:p>
            <a:pPr lvl="0" algn="just">
              <a:buFont typeface="Wingdings" panose="05000000000000000000" pitchFamily="2" charset="2"/>
              <a:buChar char="Ø"/>
            </a:pPr>
            <a:r>
              <a:rPr lang="uk-UA" dirty="0">
                <a:solidFill>
                  <a:schemeClr val="tx2"/>
                </a:solidFill>
              </a:rPr>
              <a:t>індивідуальний розгляд, оцінка вагомості ризиків для Банку та врегулювання кожного випадку конфлікту інтересів;</a:t>
            </a:r>
            <a:endParaRPr lang="en-US" dirty="0">
              <a:solidFill>
                <a:schemeClr val="tx2"/>
              </a:solidFill>
            </a:endParaRPr>
          </a:p>
          <a:p>
            <a:pPr lvl="0" algn="just">
              <a:buFont typeface="Wingdings" panose="05000000000000000000" pitchFamily="2" charset="2"/>
              <a:buChar char="Ø"/>
            </a:pPr>
            <a:r>
              <a:rPr lang="uk-UA" dirty="0">
                <a:solidFill>
                  <a:schemeClr val="tx2"/>
                </a:solidFill>
              </a:rPr>
              <a:t>дотримання балансу інтересів Банку і працівника при врегулюванні конфлікту інтересів;</a:t>
            </a:r>
            <a:endParaRPr lang="en-US" dirty="0">
              <a:solidFill>
                <a:schemeClr val="tx2"/>
              </a:solidFill>
            </a:endParaRPr>
          </a:p>
          <a:p>
            <a:pPr lvl="0" algn="just">
              <a:buFont typeface="Wingdings" panose="05000000000000000000" pitchFamily="2" charset="2"/>
              <a:buChar char="Ø"/>
            </a:pPr>
            <a:r>
              <a:rPr lang="uk-UA" dirty="0">
                <a:solidFill>
                  <a:schemeClr val="tx2"/>
                </a:solidFill>
              </a:rPr>
              <a:t>захист працівника від переслідування у зв’язку з конфліктом інтересів, який був своєчасно розкритий працівником.</a:t>
            </a:r>
            <a:endParaRPr lang="en-US" dirty="0">
              <a:solidFill>
                <a:schemeClr val="tx2"/>
              </a:solidFill>
            </a:endParaRPr>
          </a:p>
          <a:p>
            <a:endParaRPr lang="en-US"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Заборони використання службового становища</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214410" y="5805264"/>
            <a:ext cx="1447800" cy="666750"/>
          </a:xfrm>
          <a:prstGeom prst="rect">
            <a:avLst/>
          </a:prstGeom>
          <a:noFill/>
          <a:ln>
            <a:noFill/>
          </a:ln>
        </p:spPr>
      </p:pic>
    </p:spTree>
    <p:extLst>
      <p:ext uri="{BB962C8B-B14F-4D97-AF65-F5344CB8AC3E}">
        <p14:creationId xmlns:p14="http://schemas.microsoft.com/office/powerpoint/2010/main" val="2107052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620688"/>
            <a:ext cx="8640960" cy="5184576"/>
          </a:xfrm>
        </p:spPr>
        <p:txBody>
          <a:bodyPr>
            <a:normAutofit fontScale="70000" lnSpcReduction="20000"/>
          </a:bodyPr>
          <a:lstStyle/>
          <a:p>
            <a:pPr marL="0" indent="0" algn="just">
              <a:buNone/>
            </a:pPr>
            <a:r>
              <a:rPr lang="uk-UA">
                <a:solidFill>
                  <a:schemeClr val="tx2"/>
                </a:solidFill>
              </a:rPr>
              <a:t>В Банку створена комплексна, ефективна та адекватна система внутрішнього контролю, яка встановлюється та виконується за всіма напрямами діяльності Банку на всіх організаційних рівнях, функціонування якої спрямоване на забезпечення ефективності корпоративного управління Банку. </a:t>
            </a:r>
            <a:endParaRPr lang="en-US">
              <a:solidFill>
                <a:schemeClr val="tx2"/>
              </a:solidFill>
            </a:endParaRPr>
          </a:p>
          <a:p>
            <a:pPr marL="0" indent="0" algn="just">
              <a:buNone/>
            </a:pPr>
            <a:endParaRPr lang="uk-UA" smtClean="0">
              <a:solidFill>
                <a:schemeClr val="tx2"/>
              </a:solidFill>
            </a:endParaRPr>
          </a:p>
          <a:p>
            <a:pPr marL="0" indent="0" algn="just">
              <a:buNone/>
            </a:pPr>
            <a:r>
              <a:rPr lang="uk-UA" smtClean="0">
                <a:solidFill>
                  <a:schemeClr val="tx2"/>
                </a:solidFill>
              </a:rPr>
              <a:t>Культура </a:t>
            </a:r>
            <a:r>
              <a:rPr lang="uk-UA">
                <a:solidFill>
                  <a:schemeClr val="tx2"/>
                </a:solidFill>
              </a:rPr>
              <a:t>внутрішнього контролю включає своєчасну фіксацію та аналіз виявлених недоліків системи внутрішнього контролю, звітування щодо виявлених недоліків керівниками Банку в межах визначених Банком повноважень, ужиття своєчасних та адекватних заходів щодо усунення виявлення недоліків.</a:t>
            </a:r>
            <a:endParaRPr lang="en-US">
              <a:solidFill>
                <a:schemeClr val="tx2"/>
              </a:solidFill>
            </a:endParaRPr>
          </a:p>
          <a:p>
            <a:pPr marL="0" indent="0" algn="just">
              <a:buNone/>
            </a:pPr>
            <a:endParaRPr lang="uk-UA" smtClean="0">
              <a:solidFill>
                <a:schemeClr val="tx2"/>
              </a:solidFill>
            </a:endParaRPr>
          </a:p>
          <a:p>
            <a:pPr marL="0" indent="0" algn="just">
              <a:buNone/>
            </a:pPr>
            <a:r>
              <a:rPr lang="uk-UA" smtClean="0">
                <a:solidFill>
                  <a:schemeClr val="tx2"/>
                </a:solidFill>
              </a:rPr>
              <a:t>Культура </a:t>
            </a:r>
            <a:r>
              <a:rPr lang="uk-UA">
                <a:solidFill>
                  <a:schemeClr val="tx2"/>
                </a:solidFill>
              </a:rPr>
              <a:t>внутрішнього контролю забезпечує дотримання визначених Банком принципів, правил, норм, спрямованих на проінформованість працівників Банку щодо функціонування системи внутрішнього контролю в Банку та участі кожного з працівників у цьому процесі.</a:t>
            </a:r>
          </a:p>
          <a:p>
            <a:pPr marL="0" indent="0" algn="just">
              <a:buNone/>
            </a:pPr>
            <a:endParaRPr lang="uk-UA" smtClean="0">
              <a:solidFill>
                <a:schemeClr val="tx2"/>
              </a:solidFill>
            </a:endParaRPr>
          </a:p>
          <a:p>
            <a:pPr marL="0" indent="0" algn="just">
              <a:buNone/>
            </a:pPr>
            <a:r>
              <a:rPr lang="uk-UA" smtClean="0">
                <a:solidFill>
                  <a:schemeClr val="tx2"/>
                </a:solidFill>
              </a:rPr>
              <a:t>Керівника </a:t>
            </a:r>
            <a:r>
              <a:rPr lang="uk-UA">
                <a:solidFill>
                  <a:schemeClr val="tx2"/>
                </a:solidFill>
              </a:rPr>
              <a:t>та працівники Банку дотримуються вимог внутрішніх нормативних документів Банку спрямованих на створення та дотримання корпоративних цінностей та культури внутрішнього контролю. </a:t>
            </a:r>
            <a:endParaRPr lang="en-US">
              <a:solidFill>
                <a:schemeClr val="tx2"/>
              </a:solidFill>
            </a:endParaRPr>
          </a:p>
          <a:p>
            <a:endParaRPr lang="en-US" dirty="0"/>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Культура </a:t>
            </a:r>
            <a:r>
              <a:rPr lang="uk-UA" sz="2800" dirty="0" err="1" smtClean="0"/>
              <a:t>внутрішньго</a:t>
            </a:r>
            <a:r>
              <a:rPr lang="uk-UA" sz="2800" dirty="0" smtClean="0"/>
              <a:t> контролю</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279349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92696"/>
            <a:ext cx="8640960" cy="5040560"/>
          </a:xfrm>
        </p:spPr>
        <p:txBody>
          <a:bodyPr>
            <a:normAutofit/>
          </a:bodyPr>
          <a:lstStyle/>
          <a:p>
            <a:pPr lvl="1">
              <a:buFont typeface="Wingdings" panose="05000000000000000000" pitchFamily="2" charset="2"/>
              <a:buChar char="Ø"/>
            </a:pPr>
            <a:r>
              <a:rPr lang="uk-UA" sz="2400" dirty="0" smtClean="0">
                <a:solidFill>
                  <a:schemeClr val="tx2"/>
                </a:solidFill>
              </a:rPr>
              <a:t>Довіра </a:t>
            </a:r>
            <a:r>
              <a:rPr lang="uk-UA" sz="2400" dirty="0">
                <a:solidFill>
                  <a:schemeClr val="tx2"/>
                </a:solidFill>
              </a:rPr>
              <a:t>та повага клієнтів </a:t>
            </a:r>
            <a:endParaRPr lang="uk-UA" sz="2400" dirty="0" smtClean="0">
              <a:solidFill>
                <a:schemeClr val="tx2"/>
              </a:solidFill>
            </a:endParaRPr>
          </a:p>
          <a:p>
            <a:pPr lvl="1">
              <a:buFont typeface="Wingdings" panose="05000000000000000000" pitchFamily="2" charset="2"/>
              <a:buChar char="Ø"/>
            </a:pPr>
            <a:r>
              <a:rPr lang="uk-UA" sz="2400" dirty="0" smtClean="0">
                <a:solidFill>
                  <a:schemeClr val="tx2"/>
                </a:solidFill>
              </a:rPr>
              <a:t>Якість</a:t>
            </a:r>
          </a:p>
          <a:p>
            <a:pPr lvl="1">
              <a:buFont typeface="Wingdings" panose="05000000000000000000" pitchFamily="2" charset="2"/>
              <a:buChar char="Ø"/>
            </a:pPr>
            <a:r>
              <a:rPr lang="uk-UA" sz="2400" dirty="0" smtClean="0">
                <a:solidFill>
                  <a:schemeClr val="tx2"/>
                </a:solidFill>
              </a:rPr>
              <a:t>Ефективність</a:t>
            </a:r>
          </a:p>
          <a:p>
            <a:pPr lvl="1">
              <a:buFont typeface="Wingdings" panose="05000000000000000000" pitchFamily="2" charset="2"/>
              <a:buChar char="Ø"/>
            </a:pPr>
            <a:r>
              <a:rPr lang="uk-UA" sz="2400" dirty="0" smtClean="0">
                <a:solidFill>
                  <a:schemeClr val="tx2"/>
                </a:solidFill>
              </a:rPr>
              <a:t>Доступність для клієнта </a:t>
            </a:r>
          </a:p>
          <a:p>
            <a:pPr lvl="1">
              <a:buFont typeface="Wingdings" panose="05000000000000000000" pitchFamily="2" charset="2"/>
              <a:buChar char="Ø"/>
            </a:pPr>
            <a:r>
              <a:rPr lang="uk-UA" sz="2400" dirty="0" smtClean="0">
                <a:solidFill>
                  <a:schemeClr val="tx2"/>
                </a:solidFill>
              </a:rPr>
              <a:t>Відкритість</a:t>
            </a:r>
            <a:r>
              <a:rPr lang="uk-UA" sz="2400" dirty="0">
                <a:solidFill>
                  <a:schemeClr val="tx2"/>
                </a:solidFill>
              </a:rPr>
              <a:t>, взаємоповага, прозорість </a:t>
            </a:r>
            <a:endParaRPr lang="uk-UA" sz="2400" dirty="0" smtClean="0">
              <a:solidFill>
                <a:schemeClr val="tx2"/>
              </a:solidFill>
            </a:endParaRPr>
          </a:p>
          <a:p>
            <a:pPr lvl="1">
              <a:buFont typeface="Wingdings" panose="05000000000000000000" pitchFamily="2" charset="2"/>
              <a:buChar char="Ø"/>
            </a:pPr>
            <a:r>
              <a:rPr lang="uk-UA" sz="2400" dirty="0" smtClean="0">
                <a:solidFill>
                  <a:schemeClr val="tx2"/>
                </a:solidFill>
              </a:rPr>
              <a:t>Цілісність</a:t>
            </a:r>
          </a:p>
          <a:p>
            <a:pPr lvl="1">
              <a:buFont typeface="Wingdings" panose="05000000000000000000" pitchFamily="2" charset="2"/>
              <a:buChar char="Ø"/>
            </a:pPr>
            <a:r>
              <a:rPr lang="uk-UA" sz="2400" dirty="0" smtClean="0">
                <a:solidFill>
                  <a:schemeClr val="tx2"/>
                </a:solidFill>
              </a:rPr>
              <a:t>Орієнтація </a:t>
            </a:r>
            <a:r>
              <a:rPr lang="uk-UA" sz="2400" dirty="0">
                <a:solidFill>
                  <a:schemeClr val="tx2"/>
                </a:solidFill>
              </a:rPr>
              <a:t>на персонал </a:t>
            </a:r>
            <a:endParaRPr lang="uk-UA" sz="2400" dirty="0" smtClean="0">
              <a:solidFill>
                <a:schemeClr val="tx2"/>
              </a:solidFill>
            </a:endParaRPr>
          </a:p>
          <a:p>
            <a:pPr lvl="1">
              <a:buFont typeface="Wingdings" panose="05000000000000000000" pitchFamily="2" charset="2"/>
              <a:buChar char="Ø"/>
            </a:pPr>
            <a:r>
              <a:rPr lang="uk-UA" sz="2400" dirty="0" smtClean="0">
                <a:solidFill>
                  <a:schemeClr val="tx2"/>
                </a:solidFill>
              </a:rPr>
              <a:t>Повага </a:t>
            </a:r>
            <a:r>
              <a:rPr lang="uk-UA" sz="2400" dirty="0">
                <a:solidFill>
                  <a:schemeClr val="tx2"/>
                </a:solidFill>
              </a:rPr>
              <a:t>прав та свобод людини </a:t>
            </a:r>
            <a:endParaRPr lang="en-US" sz="2400" dirty="0">
              <a:solidFill>
                <a:schemeClr val="tx2"/>
              </a:solidFill>
            </a:endParaRPr>
          </a:p>
        </p:txBody>
      </p:sp>
      <p:sp>
        <p:nvSpPr>
          <p:cNvPr id="3" name="Title 2"/>
          <p:cNvSpPr>
            <a:spLocks noGrp="1"/>
          </p:cNvSpPr>
          <p:nvPr>
            <p:ph type="title"/>
          </p:nvPr>
        </p:nvSpPr>
        <p:spPr>
          <a:xfrm>
            <a:off x="0" y="-23233"/>
            <a:ext cx="9122484" cy="506690"/>
          </a:xfrm>
          <a:solidFill>
            <a:srgbClr val="E71976"/>
          </a:solidFill>
          <a:ln>
            <a:noFill/>
          </a:ln>
        </p:spPr>
        <p:txBody>
          <a:bodyPr/>
          <a:lstStyle/>
          <a:p>
            <a:pPr algn="ctr"/>
            <a:r>
              <a:rPr lang="uk-UA" sz="2800" dirty="0" smtClean="0"/>
              <a:t>Корпоративні цінності</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77272"/>
            <a:ext cx="1440160" cy="594742"/>
          </a:xfrm>
          <a:prstGeom prst="rect">
            <a:avLst/>
          </a:prstGeom>
          <a:noFill/>
          <a:ln>
            <a:noFill/>
          </a:ln>
        </p:spPr>
      </p:pic>
    </p:spTree>
    <p:extLst>
      <p:ext uri="{BB962C8B-B14F-4D97-AF65-F5344CB8AC3E}">
        <p14:creationId xmlns:p14="http://schemas.microsoft.com/office/powerpoint/2010/main" val="182234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92696"/>
            <a:ext cx="8640960" cy="5040560"/>
          </a:xfrm>
        </p:spPr>
        <p:txBody>
          <a:bodyPr>
            <a:normAutofit/>
          </a:bodyPr>
          <a:lstStyle/>
          <a:p>
            <a:pPr marL="457200" lvl="1" indent="0">
              <a:buNone/>
            </a:pPr>
            <a:endParaRPr lang="uk-UA" sz="2400" dirty="0" smtClean="0">
              <a:solidFill>
                <a:schemeClr val="tx2"/>
              </a:solidFill>
            </a:endParaRPr>
          </a:p>
          <a:p>
            <a:pPr marL="457200" lvl="1" indent="0">
              <a:buNone/>
            </a:pPr>
            <a:r>
              <a:rPr lang="uk-UA" sz="2400" dirty="0" smtClean="0">
                <a:solidFill>
                  <a:schemeClr val="tx2"/>
                </a:solidFill>
              </a:rPr>
              <a:t>Під </a:t>
            </a:r>
            <a:r>
              <a:rPr lang="uk-UA" sz="2400" dirty="0">
                <a:solidFill>
                  <a:schemeClr val="tx2"/>
                </a:solidFill>
              </a:rPr>
              <a:t>час здійснення своєї діяльності керівники та працівники Банку діють відповідно до наступних ключових </a:t>
            </a:r>
            <a:r>
              <a:rPr lang="uk-UA" sz="2400" dirty="0" smtClean="0">
                <a:solidFill>
                  <a:schemeClr val="tx2"/>
                </a:solidFill>
              </a:rPr>
              <a:t>принципів:</a:t>
            </a:r>
            <a:endParaRPr lang="uk-UA" sz="2400" dirty="0">
              <a:solidFill>
                <a:schemeClr val="tx2"/>
              </a:solidFill>
            </a:endParaRPr>
          </a:p>
          <a:p>
            <a:pPr lvl="1">
              <a:buFont typeface="Wingdings" panose="05000000000000000000" pitchFamily="2" charset="2"/>
              <a:buChar char="Ø"/>
            </a:pPr>
            <a:r>
              <a:rPr lang="uk-UA" sz="2400" dirty="0" err="1" smtClean="0">
                <a:solidFill>
                  <a:schemeClr val="tx2"/>
                </a:solidFill>
              </a:rPr>
              <a:t>Клієнтоорієнтованість</a:t>
            </a:r>
            <a:r>
              <a:rPr lang="uk-UA" sz="2400" dirty="0" smtClean="0">
                <a:solidFill>
                  <a:schemeClr val="tx2"/>
                </a:solidFill>
              </a:rPr>
              <a:t> </a:t>
            </a:r>
          </a:p>
          <a:p>
            <a:pPr lvl="1">
              <a:buFont typeface="Wingdings" panose="05000000000000000000" pitchFamily="2" charset="2"/>
              <a:buChar char="Ø"/>
            </a:pPr>
            <a:r>
              <a:rPr lang="uk-UA" sz="2400" dirty="0" smtClean="0">
                <a:solidFill>
                  <a:schemeClr val="tx2"/>
                </a:solidFill>
              </a:rPr>
              <a:t>Відданість спільній справі</a:t>
            </a:r>
          </a:p>
          <a:p>
            <a:pPr lvl="1">
              <a:buFont typeface="Wingdings" panose="05000000000000000000" pitchFamily="2" charset="2"/>
              <a:buChar char="Ø"/>
            </a:pPr>
            <a:r>
              <a:rPr lang="uk-UA" sz="2400" dirty="0" smtClean="0">
                <a:solidFill>
                  <a:schemeClr val="tx2"/>
                </a:solidFill>
              </a:rPr>
              <a:t>Законність</a:t>
            </a:r>
          </a:p>
          <a:p>
            <a:pPr lvl="1">
              <a:buFont typeface="Wingdings" panose="05000000000000000000" pitchFamily="2" charset="2"/>
              <a:buChar char="Ø"/>
            </a:pPr>
            <a:r>
              <a:rPr lang="uk-UA" sz="2400" dirty="0" smtClean="0">
                <a:solidFill>
                  <a:schemeClr val="tx2"/>
                </a:solidFill>
              </a:rPr>
              <a:t>Командна робота </a:t>
            </a:r>
          </a:p>
          <a:p>
            <a:pPr lvl="1">
              <a:buFont typeface="Wingdings" panose="05000000000000000000" pitchFamily="2" charset="2"/>
              <a:buChar char="Ø"/>
            </a:pPr>
            <a:r>
              <a:rPr lang="uk-UA" sz="2400" dirty="0" smtClean="0">
                <a:solidFill>
                  <a:schemeClr val="tx2"/>
                </a:solidFill>
              </a:rPr>
              <a:t>Особиста відповідальність </a:t>
            </a:r>
          </a:p>
        </p:txBody>
      </p:sp>
      <p:sp>
        <p:nvSpPr>
          <p:cNvPr id="3" name="Title 2"/>
          <p:cNvSpPr>
            <a:spLocks noGrp="1"/>
          </p:cNvSpPr>
          <p:nvPr>
            <p:ph type="title"/>
          </p:nvPr>
        </p:nvSpPr>
        <p:spPr>
          <a:xfrm>
            <a:off x="21516" y="-30016"/>
            <a:ext cx="9122484" cy="722712"/>
          </a:xfrm>
          <a:solidFill>
            <a:srgbClr val="E71976"/>
          </a:solidFill>
          <a:ln>
            <a:noFill/>
          </a:ln>
        </p:spPr>
        <p:txBody>
          <a:bodyPr/>
          <a:lstStyle/>
          <a:p>
            <a:pPr algn="ctr"/>
            <a:r>
              <a:rPr lang="uk-UA" sz="2800" dirty="0" smtClean="0"/>
              <a:t>Ключові принципи</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77272"/>
            <a:ext cx="1440160" cy="594742"/>
          </a:xfrm>
          <a:prstGeom prst="rect">
            <a:avLst/>
          </a:prstGeom>
          <a:noFill/>
          <a:ln>
            <a:noFill/>
          </a:ln>
        </p:spPr>
      </p:pic>
    </p:spTree>
    <p:extLst>
      <p:ext uri="{BB962C8B-B14F-4D97-AF65-F5344CB8AC3E}">
        <p14:creationId xmlns:p14="http://schemas.microsoft.com/office/powerpoint/2010/main" val="4081813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136904" cy="5112568"/>
          </a:xfrm>
        </p:spPr>
        <p:txBody>
          <a:bodyPr>
            <a:normAutofit/>
          </a:bodyPr>
          <a:lstStyle/>
          <a:p>
            <a:pPr lvl="0" algn="just">
              <a:buFont typeface="Wingdings" panose="05000000000000000000" pitchFamily="2" charset="2"/>
              <a:buChar char="Ø"/>
            </a:pPr>
            <a:r>
              <a:rPr lang="uk-UA" sz="1800" dirty="0">
                <a:solidFill>
                  <a:schemeClr val="tx2"/>
                </a:solidFill>
              </a:rPr>
              <a:t>дотримуватись корпоративних цінностей Банку;</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бути прикладом для інших працівників у питаннях дотримання вимог Кодексу поведінки (етики) та забезпечувати ознайомлення працівників із його вимогами;</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створювати необхідні умови для професійного зростання, соціального добробуту та охорони здоров’я працівників;</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поширювати культуру управління ризиками, що передбачає забезпечення інформування безпосереднього керівника та уповноважених підрозділів Банку про ризики, що можуть призвести до фінансових збитків чи втрати репутації;</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 створювати сприятливу внутрішню атмосферу у колективі, що забезпечує комфортні умови для виконання працівниками своїх обов’язків;</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заохочувати ініціативи працівників Банку та мотивувати їх до активних заходів, спрямованих на покращення якості та підвищення ефективності їх роботи, а також підвищувати ефективність бізнес-процесів, продуктів та послуг;</a:t>
            </a:r>
            <a:endParaRPr lang="en-US" sz="1800" dirty="0">
              <a:solidFill>
                <a:schemeClr val="tx2"/>
              </a:solidFill>
            </a:endParaRPr>
          </a:p>
          <a:p>
            <a:pPr>
              <a:buFont typeface="Wingdings" panose="05000000000000000000" pitchFamily="2" charset="2"/>
              <a:buChar char="Ø"/>
            </a:pP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Загальнообов’язкові норми поведінки керівників 1/1</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1115713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136904" cy="5112568"/>
          </a:xfrm>
        </p:spPr>
        <p:txBody>
          <a:bodyPr>
            <a:normAutofit/>
          </a:bodyPr>
          <a:lstStyle/>
          <a:p>
            <a:pPr lvl="0" algn="just">
              <a:buFont typeface="Wingdings" panose="05000000000000000000" pitchFamily="2" charset="2"/>
              <a:buChar char="Ø"/>
            </a:pPr>
            <a:endParaRPr lang="uk-UA" sz="1800" dirty="0" smtClean="0">
              <a:solidFill>
                <a:schemeClr val="tx2"/>
              </a:solidFill>
            </a:endParaRPr>
          </a:p>
          <a:p>
            <a:pPr lvl="0" algn="just">
              <a:buFont typeface="Wingdings" panose="05000000000000000000" pitchFamily="2" charset="2"/>
              <a:buChar char="Ø"/>
            </a:pPr>
            <a:r>
              <a:rPr lang="uk-UA" sz="1800" dirty="0" smtClean="0">
                <a:solidFill>
                  <a:schemeClr val="tx2"/>
                </a:solidFill>
              </a:rPr>
              <a:t>забезпечувати </a:t>
            </a:r>
            <a:r>
              <a:rPr lang="uk-UA" sz="1800" dirty="0">
                <a:solidFill>
                  <a:schemeClr val="tx2"/>
                </a:solidFill>
              </a:rPr>
              <a:t>дотримання працівниками Банку вимог законодавства України, нормативно-правових актів НБУ, інших регуляторів та внутрішніх нормативних документів, зокрема вимог Кодексу поведінки (етики).</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регулярно нагадувати своїм підлеглим про важливість корпоративної культури та необхідність її дотримання;</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проявляти особливу увагу щодо ситуацій або дій, які можуть порушувати вимоги Кодексу або внутрішніх нормативних документів;</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не вчиняти та не дозволяти вчиняти переслідування будь-кого з працівників від імені Банку та повідомляти своїх підлеглих про заборону переслідування в Банку;</a:t>
            </a:r>
            <a:endParaRPr lang="en-US" sz="1800" dirty="0">
              <a:solidFill>
                <a:schemeClr val="tx2"/>
              </a:solidFill>
            </a:endParaRPr>
          </a:p>
          <a:p>
            <a:pPr lvl="0" algn="just">
              <a:buFont typeface="Wingdings" panose="05000000000000000000" pitchFamily="2" charset="2"/>
              <a:buChar char="Ø"/>
            </a:pPr>
            <a:r>
              <a:rPr lang="uk-UA" sz="1800" dirty="0">
                <a:solidFill>
                  <a:schemeClr val="tx2"/>
                </a:solidFill>
              </a:rPr>
              <a:t>забезпечувати функціонування Банку в межах визначеної схильності до ризиків і лімітів ризику.</a:t>
            </a:r>
            <a:endParaRPr lang="en-US" sz="1800" dirty="0">
              <a:solidFill>
                <a:schemeClr val="tx2"/>
              </a:solidFill>
            </a:endParaRPr>
          </a:p>
          <a:p>
            <a:pPr>
              <a:buFont typeface="Wingdings" panose="05000000000000000000" pitchFamily="2" charset="2"/>
              <a:buChar char="Ø"/>
            </a:pP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Загальнообов’язкові норми поведінки керівників 1/2</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32052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136904" cy="5616624"/>
          </a:xfrm>
        </p:spPr>
        <p:txBody>
          <a:bodyPr>
            <a:normAutofit fontScale="92500" lnSpcReduction="10000"/>
          </a:bodyPr>
          <a:lstStyle/>
          <a:p>
            <a:pPr algn="just">
              <a:buFont typeface="Wingdings" panose="05000000000000000000" pitchFamily="2" charset="2"/>
              <a:buChar char="Ø"/>
            </a:pPr>
            <a:r>
              <a:rPr lang="uk-UA" sz="1900" dirty="0">
                <a:solidFill>
                  <a:schemeClr val="tx2"/>
                </a:solidFill>
              </a:rPr>
              <a:t>неухильно дотримуватись загальновизнаних етичних норм поведінки, етикету ділового спілкування у щоденній співпраці з клієнтами, партнерами, колегами та керівництвом;</a:t>
            </a:r>
            <a:endParaRPr lang="en-US" sz="1900" dirty="0">
              <a:solidFill>
                <a:schemeClr val="tx2"/>
              </a:solidFill>
            </a:endParaRPr>
          </a:p>
          <a:p>
            <a:pPr algn="just">
              <a:buFont typeface="Wingdings" panose="05000000000000000000" pitchFamily="2" charset="2"/>
              <a:buChar char="Ø"/>
            </a:pPr>
            <a:r>
              <a:rPr lang="uk-UA" sz="1900" dirty="0">
                <a:solidFill>
                  <a:schemeClr val="tx2"/>
                </a:solidFill>
              </a:rPr>
              <a:t>дотримуватись корпоративних цінностей Банку;</a:t>
            </a:r>
            <a:endParaRPr lang="en-US" sz="1900" dirty="0">
              <a:solidFill>
                <a:schemeClr val="tx2"/>
              </a:solidFill>
            </a:endParaRPr>
          </a:p>
          <a:p>
            <a:pPr algn="just">
              <a:buFont typeface="Wingdings" panose="05000000000000000000" pitchFamily="2" charset="2"/>
              <a:buChar char="Ø"/>
            </a:pPr>
            <a:r>
              <a:rPr lang="uk-UA" sz="1900" dirty="0">
                <a:solidFill>
                  <a:schemeClr val="tx2"/>
                </a:solidFill>
              </a:rPr>
              <a:t>дотримуватись законодавства України, нормативно-правових актів Національного банку, внутрішніх документів Банку;</a:t>
            </a:r>
            <a:endParaRPr lang="en-US" sz="1900" dirty="0">
              <a:solidFill>
                <a:schemeClr val="tx2"/>
              </a:solidFill>
            </a:endParaRPr>
          </a:p>
          <a:p>
            <a:pPr algn="just">
              <a:buFont typeface="Wingdings" panose="05000000000000000000" pitchFamily="2" charset="2"/>
              <a:buChar char="Ø"/>
            </a:pPr>
            <a:r>
              <a:rPr lang="uk-UA" sz="1900" dirty="0">
                <a:solidFill>
                  <a:schemeClr val="tx2"/>
                </a:solidFill>
              </a:rPr>
              <a:t>дотримуватись правил внутрішнього трудового розпорядку, зокрема ефективно використовувати робочий час та не запізнюватись на роботу, наради та зустрічі;</a:t>
            </a:r>
            <a:endParaRPr lang="en-US" sz="1900" dirty="0">
              <a:solidFill>
                <a:schemeClr val="tx2"/>
              </a:solidFill>
            </a:endParaRPr>
          </a:p>
          <a:p>
            <a:pPr algn="just">
              <a:buFont typeface="Wingdings" panose="05000000000000000000" pitchFamily="2" charset="2"/>
              <a:buChar char="Ø"/>
            </a:pPr>
            <a:r>
              <a:rPr lang="uk-UA" sz="1900" dirty="0">
                <a:solidFill>
                  <a:schemeClr val="tx2"/>
                </a:solidFill>
              </a:rPr>
              <a:t>уникати конфлікту інтересів у своїй діяльності та не приймати від клієнта, постачальника або іншої сторони, що укладає угоду з Банком, неправомірної вигоди/подарунків, що впливають на дії працівника;</a:t>
            </a:r>
            <a:endParaRPr lang="en-US" sz="1900" dirty="0">
              <a:solidFill>
                <a:schemeClr val="tx2"/>
              </a:solidFill>
            </a:endParaRPr>
          </a:p>
          <a:p>
            <a:pPr algn="just">
              <a:buFont typeface="Wingdings" panose="05000000000000000000" pitchFamily="2" charset="2"/>
              <a:buChar char="Ø"/>
            </a:pPr>
            <a:r>
              <a:rPr lang="uk-UA" sz="1900" dirty="0">
                <a:solidFill>
                  <a:schemeClr val="tx2"/>
                </a:solidFill>
              </a:rPr>
              <a:t>у разі виявлення конфлікту інтересів у своїх діях та/або діях інших працівників чи виявлення фактів неприйнятної поведінки/порушення – інформувати про це  відділ комплаєнсу та фінансового моніторингу (далі – підрозділ комплаєнс) негайно;</a:t>
            </a:r>
            <a:endParaRPr lang="en-US" sz="1900" dirty="0">
              <a:solidFill>
                <a:schemeClr val="tx2"/>
              </a:solidFill>
            </a:endParaRPr>
          </a:p>
          <a:p>
            <a:pPr algn="just">
              <a:buFont typeface="Wingdings" panose="05000000000000000000" pitchFamily="2" charset="2"/>
              <a:buChar char="Ø"/>
            </a:pPr>
            <a:r>
              <a:rPr lang="uk-UA" sz="1900" dirty="0">
                <a:solidFill>
                  <a:schemeClr val="tx2"/>
                </a:solidFill>
              </a:rPr>
              <a:t>забезпечувати особистий внесок у формування та поширення корпоративної культури у Банку шляхом поширення цінностей, стандартів та принципів роботи Банку;</a:t>
            </a:r>
            <a:endParaRPr lang="en-US" sz="1900" dirty="0">
              <a:solidFill>
                <a:schemeClr val="tx2"/>
              </a:solidFill>
            </a:endParaRPr>
          </a:p>
          <a:p>
            <a:pPr>
              <a:buFont typeface="Wingdings" panose="05000000000000000000" pitchFamily="2" charset="2"/>
              <a:buChar char="Ø"/>
            </a:pP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Загальнообов’язкові норми поведінки працівників 1/1</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276868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136904" cy="5616624"/>
          </a:xfrm>
        </p:spPr>
        <p:txBody>
          <a:bodyPr>
            <a:normAutofit fontScale="47500" lnSpcReduction="20000"/>
          </a:bodyPr>
          <a:lstStyle/>
          <a:p>
            <a:pPr lvl="0" algn="just">
              <a:buFont typeface="Wingdings" panose="05000000000000000000" pitchFamily="2" charset="2"/>
              <a:buChar char="Ø"/>
            </a:pPr>
            <a:r>
              <a:rPr lang="uk-UA" sz="3700" dirty="0" smtClean="0">
                <a:solidFill>
                  <a:schemeClr val="tx2"/>
                </a:solidFill>
              </a:rPr>
              <a:t>забезпечувати </a:t>
            </a:r>
            <a:r>
              <a:rPr lang="uk-UA" sz="3700" dirty="0">
                <a:solidFill>
                  <a:schemeClr val="tx2"/>
                </a:solidFill>
              </a:rPr>
              <a:t>мінімізацію ризику фінансових чи репутаційних втрат Банку;</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забезпечувати функціонування Банку в межах визначеної схильності до ризиків і лімітів ризику;</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сприяти внутрішнім або зовнішнім службовим перевіркам, зокрема: перевіркам щодо порушень етичних норм або скарг на дискримінацію чи переслідування, не приховувати, не спотворювати інформацію та не відмовлятися від надання інформації, необхідної для належного проведення службової перевірки; </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виконувати свої обов’язки професійно, добросовісно та з докладанням належних зусиль і старанності;</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сумлінно, компетентно, вчасно, результативно і відповідально виконувати свої посадові обов’язки, рішення та доручення керівництва Банку;</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утримуватися від виконання рішень чи доручень керівництва, якщо вони суперечать вимогам законодавства чи внутрішніх нормативних документів Банку, та повідомляти про такі випадки підрозділ комплаєнс;</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не здійснювати діяльність, що порушує моральні і правові норми та може завдати шкоди репутації інтересам Банку, клієнта, ділових партнерів;</a:t>
            </a:r>
            <a:endParaRPr lang="en-US" sz="3700" dirty="0">
              <a:solidFill>
                <a:schemeClr val="tx2"/>
              </a:solidFill>
            </a:endParaRPr>
          </a:p>
          <a:p>
            <a:pPr lvl="0" algn="just">
              <a:buFont typeface="Wingdings" panose="05000000000000000000" pitchFamily="2" charset="2"/>
              <a:buChar char="Ø"/>
            </a:pPr>
            <a:r>
              <a:rPr lang="uk-UA" sz="3700" dirty="0">
                <a:solidFill>
                  <a:schemeClr val="tx2"/>
                </a:solidFill>
              </a:rPr>
              <a:t>дотримуватись корпоративних цінностей Банку в після робочий час, в тому числі і користуючись соціальними мережами.</a:t>
            </a:r>
            <a:endParaRPr lang="en-US" sz="3700" dirty="0">
              <a:solidFill>
                <a:schemeClr val="tx2"/>
              </a:solidFill>
            </a:endParaRPr>
          </a:p>
          <a:p>
            <a:pPr>
              <a:buFont typeface="Wingdings" panose="05000000000000000000" pitchFamily="2" charset="2"/>
              <a:buChar char="Ø"/>
            </a:pP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Загальнообов’язкові норми поведінки працівників 1/2</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3000893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836712"/>
            <a:ext cx="8208912" cy="4968552"/>
          </a:xfrm>
        </p:spPr>
        <p:txBody>
          <a:bodyPr>
            <a:normAutofit/>
          </a:bodyPr>
          <a:lstStyle/>
          <a:p>
            <a:pPr marL="0" indent="0" algn="just">
              <a:buNone/>
            </a:pPr>
            <a:endParaRPr lang="uk-UA" sz="1800" b="1" dirty="0" smtClean="0">
              <a:solidFill>
                <a:schemeClr val="tx2"/>
              </a:solidFill>
            </a:endParaRPr>
          </a:p>
          <a:p>
            <a:pPr marL="0" indent="0" algn="just">
              <a:buNone/>
            </a:pPr>
            <a:r>
              <a:rPr lang="uk-UA" sz="1800" b="1" dirty="0" smtClean="0">
                <a:solidFill>
                  <a:schemeClr val="tx2"/>
                </a:solidFill>
              </a:rPr>
              <a:t>Неприйнятна </a:t>
            </a:r>
            <a:r>
              <a:rPr lang="uk-UA" sz="1800" b="1" dirty="0">
                <a:solidFill>
                  <a:schemeClr val="tx2"/>
                </a:solidFill>
              </a:rPr>
              <a:t>поведінка </a:t>
            </a:r>
            <a:r>
              <a:rPr lang="uk-UA" sz="1800" dirty="0">
                <a:solidFill>
                  <a:schemeClr val="tx2"/>
                </a:solidFill>
              </a:rPr>
              <a:t>включає подання недостовірної фінансової, статистичної та управлінської звітності, злочини у сфері службової діяльності, злочин у сфері господарської діяльності (шахрайство), порушення санкцій, легалізацію (відмивання) доходів, одержаних злочинним шляхом, фінансування тероризму та фінансування розповсюдження зброї масового знищення, неконкурентну практику, хабарництво, корупцію, порушення прав споживачів, порушення законодавства України, внутрішніх документів Банку. За вчинення неприйнятної поведінки працівник Банку незалежно від займаної посади несе відповідальність відповідно до норм цього Кодексу та чинного законодавства України.</a:t>
            </a: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smtClean="0"/>
              <a:t>Неприйнятна поведінка 1/1</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79512" y="5805264"/>
            <a:ext cx="1447800" cy="666750"/>
          </a:xfrm>
          <a:prstGeom prst="rect">
            <a:avLst/>
          </a:prstGeom>
          <a:noFill/>
          <a:ln>
            <a:noFill/>
          </a:ln>
        </p:spPr>
      </p:pic>
    </p:spTree>
    <p:extLst>
      <p:ext uri="{BB962C8B-B14F-4D97-AF65-F5344CB8AC3E}">
        <p14:creationId xmlns:p14="http://schemas.microsoft.com/office/powerpoint/2010/main" val="571182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692696"/>
            <a:ext cx="8352928" cy="5328592"/>
          </a:xfrm>
        </p:spPr>
        <p:txBody>
          <a:bodyPr>
            <a:noAutofit/>
          </a:bodyPr>
          <a:lstStyle/>
          <a:p>
            <a:pPr algn="just">
              <a:buFont typeface="Wingdings" panose="05000000000000000000" pitchFamily="2" charset="2"/>
              <a:buChar char="v"/>
            </a:pPr>
            <a:endParaRPr lang="uk-UA" sz="1800" dirty="0" smtClean="0">
              <a:solidFill>
                <a:schemeClr val="tx2"/>
              </a:solidFill>
            </a:endParaRPr>
          </a:p>
          <a:p>
            <a:pPr algn="just">
              <a:buFont typeface="Wingdings" panose="05000000000000000000" pitchFamily="2" charset="2"/>
              <a:buChar char="v"/>
            </a:pPr>
            <a:endParaRPr lang="uk-UA" sz="1800" dirty="0">
              <a:solidFill>
                <a:schemeClr val="tx2"/>
              </a:solidFill>
            </a:endParaRPr>
          </a:p>
          <a:p>
            <a:pPr algn="just">
              <a:buFont typeface="Wingdings" panose="05000000000000000000" pitchFamily="2" charset="2"/>
              <a:buChar char="v"/>
            </a:pPr>
            <a:r>
              <a:rPr lang="uk-UA" sz="1800" dirty="0" smtClean="0">
                <a:solidFill>
                  <a:schemeClr val="tx2"/>
                </a:solidFill>
              </a:rPr>
              <a:t>Усі </a:t>
            </a:r>
            <a:r>
              <a:rPr lang="uk-UA" sz="1800" dirty="0">
                <a:solidFill>
                  <a:schemeClr val="tx2"/>
                </a:solidFill>
              </a:rPr>
              <a:t>керівники і працівники Банку </a:t>
            </a:r>
            <a:r>
              <a:rPr lang="uk-UA" sz="1800" b="1" dirty="0">
                <a:solidFill>
                  <a:schemeClr val="tx2"/>
                </a:solidFill>
              </a:rPr>
              <a:t>зобов’язані</a:t>
            </a:r>
            <a:r>
              <a:rPr lang="uk-UA" sz="1800" dirty="0">
                <a:solidFill>
                  <a:schemeClr val="tx2"/>
                </a:solidFill>
              </a:rPr>
              <a:t> неухильно дотримуватись усіх законів і правил, які спрямовані на попередження та виявлення випадків здійснення незаконної діяльності</a:t>
            </a:r>
            <a:r>
              <a:rPr lang="uk-UA" sz="1800" dirty="0" smtClean="0">
                <a:solidFill>
                  <a:schemeClr val="tx2"/>
                </a:solidFill>
              </a:rPr>
              <a:t>.</a:t>
            </a:r>
          </a:p>
          <a:p>
            <a:pPr algn="just">
              <a:buFont typeface="Wingdings" panose="05000000000000000000" pitchFamily="2" charset="2"/>
              <a:buChar char="v"/>
            </a:pPr>
            <a:endParaRPr lang="uk-UA" sz="1800" dirty="0">
              <a:solidFill>
                <a:schemeClr val="tx2"/>
              </a:solidFill>
            </a:endParaRPr>
          </a:p>
          <a:p>
            <a:pPr algn="just">
              <a:buFont typeface="Wingdings" panose="05000000000000000000" pitchFamily="2" charset="2"/>
              <a:buChar char="v"/>
            </a:pPr>
            <a:endParaRPr lang="uk-UA" sz="1800" dirty="0" smtClean="0">
              <a:solidFill>
                <a:schemeClr val="tx2"/>
              </a:solidFill>
            </a:endParaRPr>
          </a:p>
          <a:p>
            <a:pPr algn="just">
              <a:buFont typeface="Wingdings" panose="05000000000000000000" pitchFamily="2" charset="2"/>
              <a:buChar char="v"/>
            </a:pPr>
            <a:r>
              <a:rPr lang="uk-UA" sz="1800" dirty="0" smtClean="0">
                <a:solidFill>
                  <a:schemeClr val="tx2"/>
                </a:solidFill>
              </a:rPr>
              <a:t>Кожному </a:t>
            </a:r>
            <a:r>
              <a:rPr lang="uk-UA" sz="1800" dirty="0">
                <a:solidFill>
                  <a:schemeClr val="tx2"/>
                </a:solidFill>
              </a:rPr>
              <a:t>працівнику </a:t>
            </a:r>
            <a:r>
              <a:rPr lang="uk-UA" sz="1800" b="1" dirty="0">
                <a:solidFill>
                  <a:schemeClr val="tx2"/>
                </a:solidFill>
              </a:rPr>
              <a:t>забороняється</a:t>
            </a:r>
            <a:r>
              <a:rPr lang="uk-UA" sz="1800" dirty="0">
                <a:solidFill>
                  <a:schemeClr val="tx2"/>
                </a:solidFill>
              </a:rPr>
              <a:t> вчиняти незаконну діяльність. Кожен працівник Банку зобов’язаний брати активну участь у запобіганні незаконній діяльності, будь- яким протиправним діям з боку інших працівників Банку, клієнтів, ділових партнерів, інших третіх осіб, стосовно держави і суспільства в цілому, а також стосовно акціонерів, клієнтів, ділових партнерів Банку. За вчинення злочинів та шахрайських дій працівники Банку несуть кримінальну та адміністративну відповідальність згідно з чинним законодавством України</a:t>
            </a:r>
            <a:endParaRPr lang="en-US" sz="1800" dirty="0">
              <a:solidFill>
                <a:schemeClr val="tx2"/>
              </a:solidFill>
            </a:endParaRPr>
          </a:p>
        </p:txBody>
      </p:sp>
      <p:sp>
        <p:nvSpPr>
          <p:cNvPr id="3" name="Title 2"/>
          <p:cNvSpPr>
            <a:spLocks noGrp="1"/>
          </p:cNvSpPr>
          <p:nvPr>
            <p:ph type="title"/>
          </p:nvPr>
        </p:nvSpPr>
        <p:spPr>
          <a:xfrm>
            <a:off x="21516" y="-30016"/>
            <a:ext cx="9122484" cy="506690"/>
          </a:xfrm>
          <a:solidFill>
            <a:srgbClr val="E71976"/>
          </a:solidFill>
          <a:ln>
            <a:noFill/>
          </a:ln>
        </p:spPr>
        <p:txBody>
          <a:bodyPr/>
          <a:lstStyle/>
          <a:p>
            <a:pPr algn="ctr"/>
            <a:r>
              <a:rPr lang="uk-UA" sz="2800" dirty="0"/>
              <a:t>Неприйнятна поведінка </a:t>
            </a:r>
            <a:r>
              <a:rPr lang="uk-UA" sz="2800" dirty="0" smtClean="0"/>
              <a:t>1/2</a:t>
            </a:r>
            <a:endParaRPr lang="en-US" sz="2800" dirty="0"/>
          </a:p>
        </p:txBody>
      </p:sp>
      <p:pic>
        <p:nvPicPr>
          <p:cNvPr id="4" name="Picture 3" descr="\\ms.fbhua\NETLOGON\Scripts\OutlookSignature\Signatures\127.jpg"/>
          <p:cNvPicPr/>
          <p:nvPr/>
        </p:nvPicPr>
        <p:blipFill>
          <a:blip r:link="rId2">
            <a:extLst>
              <a:ext uri="{28A0092B-C50C-407E-A947-70E740481C1C}">
                <a14:useLocalDpi xmlns:a14="http://schemas.microsoft.com/office/drawing/2010/main" val="0"/>
              </a:ext>
            </a:extLst>
          </a:blip>
          <a:srcRect/>
          <a:stretch>
            <a:fillRect/>
          </a:stretch>
        </p:blipFill>
        <p:spPr bwMode="auto">
          <a:xfrm>
            <a:off x="107504" y="5903935"/>
            <a:ext cx="1447800" cy="666750"/>
          </a:xfrm>
          <a:prstGeom prst="rect">
            <a:avLst/>
          </a:prstGeom>
          <a:noFill/>
          <a:ln>
            <a:noFill/>
          </a:ln>
        </p:spPr>
      </p:pic>
    </p:spTree>
    <p:extLst>
      <p:ext uri="{BB962C8B-B14F-4D97-AF65-F5344CB8AC3E}">
        <p14:creationId xmlns:p14="http://schemas.microsoft.com/office/powerpoint/2010/main" val="2287744647"/>
      </p:ext>
    </p:extLst>
  </p:cSld>
  <p:clrMapOvr>
    <a:masterClrMapping/>
  </p:clrMapOvr>
</p:sld>
</file>

<file path=ppt/theme/theme1.xml><?xml version="1.0" encoding="utf-8"?>
<a:theme xmlns:a="http://schemas.openxmlformats.org/drawingml/2006/main" name="ty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CEB</Template>
  <TotalTime>1528</TotalTime>
  <Words>2001</Words>
  <Application>Microsoft Office PowerPoint</Application>
  <PresentationFormat>On-screen Show (4:3)</PresentationFormat>
  <Paragraphs>121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tyu</vt:lpstr>
      <vt:lpstr>2025</vt:lpstr>
      <vt:lpstr>Корпоративні цінності</vt:lpstr>
      <vt:lpstr>Ключові принципи</vt:lpstr>
      <vt:lpstr>Загальнообов’язкові норми поведінки керівників 1/1</vt:lpstr>
      <vt:lpstr>Загальнообов’язкові норми поведінки керівників 1/2</vt:lpstr>
      <vt:lpstr>Загальнообов’язкові норми поведінки працівників 1/1</vt:lpstr>
      <vt:lpstr>Загальнообов’язкові норми поведінки працівників 1/2</vt:lpstr>
      <vt:lpstr>Неприйнятна поведінка 1/1</vt:lpstr>
      <vt:lpstr>Неприйнятна поведінка 1/2</vt:lpstr>
      <vt:lpstr>Дотримання культури управління ризиками</vt:lpstr>
      <vt:lpstr>Комплаєнс</vt:lpstr>
      <vt:lpstr>Запобігання порушення прав споживачі 1/1</vt:lpstr>
      <vt:lpstr>Запобігання порушення прав споживачі 1/2</vt:lpstr>
      <vt:lpstr>Дарування та отримання подарунків</vt:lpstr>
      <vt:lpstr>Конфлікт інтересів</vt:lpstr>
      <vt:lpstr>Запобігання корупційним діям та хабарництву</vt:lpstr>
      <vt:lpstr>Заборони використання службового становища</vt:lpstr>
      <vt:lpstr>Культура внутрішньго контролю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 KYIV 27/06/2023</dc:title>
  <dc:creator>Hlib Polino</dc:creator>
  <cp:lastModifiedBy>Anna Marusova</cp:lastModifiedBy>
  <cp:revision>114</cp:revision>
  <dcterms:created xsi:type="dcterms:W3CDTF">2023-06-26T11:37:07Z</dcterms:created>
  <dcterms:modified xsi:type="dcterms:W3CDTF">2025-03-19T09:04:14Z</dcterms:modified>
</cp:coreProperties>
</file>